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9" r:id="rId20"/>
    <p:sldId id="276" r:id="rId21"/>
    <p:sldId id="277" r:id="rId22"/>
    <p:sldId id="278" r:id="rId23"/>
    <p:sldId id="281" r:id="rId24"/>
    <p:sldId id="308" r:id="rId25"/>
    <p:sldId id="30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11" r:id="rId45"/>
    <p:sldId id="312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10" r:id="rId5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99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D4AF7-34BF-47BC-9497-33AEEF103C6B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59CCF-FE94-41BC-BE19-7FA2D8177DD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59CCF-FE94-41BC-BE19-7FA2D8177DDA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8869E-B2E4-47D0-BBC1-60CED4889170}" type="datetimeFigureOut">
              <a:rPr lang="ru-RU" smtClean="0"/>
              <a:pPr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186A-F6A3-4112-BCAA-3A886F6C49D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2160240"/>
          </a:xfrm>
        </p:spPr>
        <p:txBody>
          <a:bodyPr>
            <a:normAutofit/>
          </a:bodyPr>
          <a:lstStyle/>
          <a:p>
            <a:r>
              <a:rPr lang="ru-RU" dirty="0" smtClean="0"/>
              <a:t>Администрирование информационных систем и </a:t>
            </a:r>
            <a:r>
              <a:rPr lang="ru-RU" dirty="0" err="1" smtClean="0"/>
              <a:t>веб-порталов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528" y="2420888"/>
            <a:ext cx="8496944" cy="4248472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Тема</a:t>
            </a:r>
            <a:r>
              <a:rPr lang="en-US" smtClean="0">
                <a:solidFill>
                  <a:schemeClr val="tx1"/>
                </a:solidFill>
              </a:rPr>
              <a:t> 14</a:t>
            </a:r>
            <a:endParaRPr lang="ru-RU" dirty="0" smtClean="0">
              <a:solidFill>
                <a:schemeClr val="tx1"/>
              </a:solidFill>
            </a:endParaRPr>
          </a:p>
          <a:p>
            <a:pPr marL="514350" lvl="0" indent="-514350" algn="l">
              <a:buFont typeface="Arial" pitchFamily="34" charset="0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Понятия системы, информационной системы. </a:t>
            </a:r>
          </a:p>
          <a:p>
            <a:pPr marL="514350" indent="-514350" algn="l">
              <a:buFont typeface="Arial" pitchFamily="34" charset="0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Структура информационных систем. </a:t>
            </a:r>
          </a:p>
          <a:p>
            <a:pPr marL="514350" lvl="0" indent="-514350" algn="l">
              <a:buFont typeface="Arial" pitchFamily="34" charset="0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Понятия сети интернет, всемирной паутины и </a:t>
            </a:r>
            <a:r>
              <a:rPr lang="ru-RU" dirty="0" err="1">
                <a:solidFill>
                  <a:schemeClr val="tx1"/>
                </a:solidFill>
              </a:rPr>
              <a:t>веб-портала</a:t>
            </a:r>
            <a:r>
              <a:rPr lang="ru-RU" dirty="0">
                <a:solidFill>
                  <a:schemeClr val="tx1"/>
                </a:solidFill>
              </a:rPr>
              <a:t>. </a:t>
            </a:r>
            <a:endParaRPr lang="ru-RU" dirty="0" smtClean="0">
              <a:solidFill>
                <a:schemeClr val="tx1"/>
              </a:solidFill>
            </a:endParaRPr>
          </a:p>
          <a:p>
            <a:pPr marL="514350" lvl="0" indent="-514350" algn="l">
              <a:buFont typeface="Arial" pitchFamily="34" charset="0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Цель и задачи администрирования информационных систем.</a:t>
            </a:r>
          </a:p>
          <a:p>
            <a:pPr marL="514350" lvl="0" indent="-514350" algn="l">
              <a:buFont typeface="Arial" pitchFamily="34" charset="0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Установка </a:t>
            </a:r>
            <a:r>
              <a:rPr lang="ru-RU" dirty="0">
                <a:solidFill>
                  <a:schemeClr val="tx1"/>
                </a:solidFill>
              </a:rPr>
              <a:t>ОС семейства </a:t>
            </a:r>
            <a:r>
              <a:rPr lang="en-US" dirty="0">
                <a:solidFill>
                  <a:schemeClr val="tx1"/>
                </a:solidFill>
              </a:rPr>
              <a:t>Windows</a:t>
            </a:r>
            <a:r>
              <a:rPr lang="ru-RU" dirty="0">
                <a:solidFill>
                  <a:schemeClr val="tx1"/>
                </a:solidFill>
              </a:rPr>
              <a:t>. Выбор </a:t>
            </a:r>
            <a:r>
              <a:rPr lang="ru-RU" dirty="0" smtClean="0">
                <a:solidFill>
                  <a:schemeClr val="tx1"/>
                </a:solidFill>
              </a:rPr>
              <a:t>языка системы, формата </a:t>
            </a:r>
            <a:r>
              <a:rPr lang="ru-RU" dirty="0">
                <a:solidFill>
                  <a:schemeClr val="tx1"/>
                </a:solidFill>
              </a:rPr>
              <a:t>дат и чисел, раскладки клавиатуры.</a:t>
            </a:r>
            <a:endParaRPr lang="ru-RU" dirty="0" smtClean="0">
              <a:solidFill>
                <a:schemeClr val="tx1"/>
              </a:solidFill>
            </a:endParaRPr>
          </a:p>
          <a:p>
            <a:pPr marL="514350" indent="-514350" algn="just">
              <a:buAutoNum type="arabicPeriod"/>
            </a:pPr>
            <a:endParaRPr lang="ru-RU" dirty="0" smtClean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Entertainment\картинки\!картинки-по-админке\аппаратная\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1620" y="0"/>
            <a:ext cx="6840760" cy="68407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Entertainment\картинки\!картинки-по-админке\аппаратная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0"/>
            <a:ext cx="6858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Ярослав\Студенты\2019-2020\!мое администрирование с шахматами и программистками\лекции\схема-классификация-ПО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0"/>
            <a:ext cx="85725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Понятия сети интернет и всемирной паутины (</a:t>
            </a:r>
            <a:r>
              <a:rPr lang="ru-RU" dirty="0" err="1" smtClean="0">
                <a:solidFill>
                  <a:schemeClr val="tx1"/>
                </a:solidFill>
              </a:rPr>
              <a:t>веб</a:t>
            </a:r>
            <a:r>
              <a:rPr lang="ru-RU" dirty="0" smtClean="0">
                <a:solidFill>
                  <a:schemeClr val="tx1"/>
                </a:solidFill>
              </a:rPr>
              <a:t>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dirty="0" smtClean="0"/>
              <a:t>Интернет</a:t>
            </a:r>
          </a:p>
          <a:p>
            <a:r>
              <a:rPr lang="ru-RU" sz="3600" dirty="0" smtClean="0"/>
              <a:t>протокол адресации компьютеров в сетях (</a:t>
            </a:r>
            <a:r>
              <a:rPr lang="en-US" sz="3600" dirty="0" smtClean="0"/>
              <a:t>IP</a:t>
            </a:r>
            <a:r>
              <a:rPr lang="ru-RU" sz="3600" dirty="0" smtClean="0"/>
              <a:t>)</a:t>
            </a:r>
          </a:p>
          <a:p>
            <a:r>
              <a:rPr lang="ru-RU" sz="3600" dirty="0" smtClean="0"/>
              <a:t>сетевой уровень</a:t>
            </a:r>
          </a:p>
          <a:p>
            <a:endParaRPr lang="ru-RU" sz="36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dirty="0" err="1" smtClean="0"/>
              <a:t>Веб</a:t>
            </a:r>
            <a:endParaRPr lang="ru-RU" sz="3600" dirty="0" smtClean="0"/>
          </a:p>
          <a:p>
            <a:r>
              <a:rPr lang="ru-RU" sz="3600" dirty="0" smtClean="0"/>
              <a:t>протокол передачи гипертекста (</a:t>
            </a:r>
            <a:r>
              <a:rPr lang="en-US" sz="3600" dirty="0" smtClean="0"/>
              <a:t>HTTP</a:t>
            </a:r>
            <a:r>
              <a:rPr lang="ru-RU" sz="3600" dirty="0" smtClean="0"/>
              <a:t>)</a:t>
            </a:r>
            <a:endParaRPr lang="en-US" sz="3600" dirty="0" smtClean="0"/>
          </a:p>
          <a:p>
            <a:r>
              <a:rPr lang="ru-RU" sz="3600" dirty="0" smtClean="0"/>
              <a:t>прикладной уровень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3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Entertainment\картинки\!картинки-по-админке\Ключевые_уровни_интернет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0"/>
            <a:ext cx="8136904" cy="68146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Понятие </a:t>
            </a:r>
            <a:r>
              <a:rPr lang="ru-RU" dirty="0" err="1" smtClean="0">
                <a:solidFill>
                  <a:schemeClr val="tx1"/>
                </a:solidFill>
              </a:rPr>
              <a:t>веб-портала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997152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ru-RU" sz="3600" dirty="0" err="1" smtClean="0"/>
              <a:t>Веб-портал</a:t>
            </a:r>
            <a:r>
              <a:rPr lang="ru-RU" sz="3600" dirty="0" smtClean="0"/>
              <a:t> – это совокупность </a:t>
            </a:r>
            <a:br>
              <a:rPr lang="ru-RU" sz="3600" dirty="0" smtClean="0"/>
            </a:br>
            <a:r>
              <a:rPr lang="ru-RU" sz="3600" dirty="0" err="1" smtClean="0"/>
              <a:t>веб-сервисов</a:t>
            </a:r>
            <a:r>
              <a:rPr lang="ru-RU" sz="3600" dirty="0" smtClean="0"/>
              <a:t> различных видов (горизонтальный) или производителей (вертикальный).</a:t>
            </a:r>
          </a:p>
          <a:p>
            <a:pPr>
              <a:buNone/>
            </a:pPr>
            <a:endParaRPr lang="ru-RU" sz="3600" dirty="0"/>
          </a:p>
          <a:p>
            <a:pPr>
              <a:buNone/>
            </a:pPr>
            <a:r>
              <a:rPr lang="ru-RU" sz="3600" dirty="0" err="1" smtClean="0"/>
              <a:t>Веб-сервис</a:t>
            </a:r>
            <a:r>
              <a:rPr lang="ru-RU" sz="3600" dirty="0" smtClean="0"/>
              <a:t> – программа, отвечающая на запросы пользователей к определенному </a:t>
            </a:r>
            <a:r>
              <a:rPr lang="ru-RU" sz="3600" dirty="0" err="1" smtClean="0"/>
              <a:t>веб-адресу</a:t>
            </a:r>
            <a:r>
              <a:rPr lang="ru-RU" sz="3600" dirty="0" smtClean="0"/>
              <a:t> (</a:t>
            </a:r>
            <a:r>
              <a:rPr lang="en-US" sz="3600" dirty="0" smtClean="0"/>
              <a:t>URL</a:t>
            </a:r>
            <a:r>
              <a:rPr lang="ru-RU" sz="3600" dirty="0" smtClean="0"/>
              <a:t>) .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Понятие </a:t>
            </a:r>
            <a:r>
              <a:rPr lang="ru-RU" dirty="0" err="1" smtClean="0">
                <a:solidFill>
                  <a:schemeClr val="tx1"/>
                </a:solidFill>
              </a:rPr>
              <a:t>веб-страницы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9971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3600" dirty="0" err="1" smtClean="0"/>
              <a:t>Веб-страница</a:t>
            </a:r>
            <a:r>
              <a:rPr lang="ru-RU" sz="3600" dirty="0" smtClean="0"/>
              <a:t> – это документ, который отправляет </a:t>
            </a:r>
            <a:r>
              <a:rPr lang="ru-RU" sz="3600" dirty="0" err="1" smtClean="0"/>
              <a:t>веб-сервис</a:t>
            </a:r>
            <a:r>
              <a:rPr lang="ru-RU" sz="3600" dirty="0" smtClean="0"/>
              <a:t>.</a:t>
            </a:r>
          </a:p>
          <a:p>
            <a:pPr>
              <a:buNone/>
            </a:pPr>
            <a:endParaRPr lang="ru-RU" sz="3600" dirty="0"/>
          </a:p>
          <a:p>
            <a:pPr>
              <a:buNone/>
            </a:pPr>
            <a:r>
              <a:rPr lang="ru-RU" sz="3600" dirty="0" err="1" smtClean="0"/>
              <a:t>Веб-сайт</a:t>
            </a:r>
            <a:r>
              <a:rPr lang="ru-RU" sz="3600" dirty="0" smtClean="0"/>
              <a:t> – набор логически связанных </a:t>
            </a:r>
            <a:r>
              <a:rPr lang="ru-RU" sz="3600" dirty="0" err="1" smtClean="0"/>
              <a:t>веб-страниц</a:t>
            </a:r>
            <a:r>
              <a:rPr lang="ru-RU" sz="3600" dirty="0" smtClean="0"/>
              <a:t>.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Понятие и цель администрирования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2752328"/>
            <a:ext cx="8640960" cy="39170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4000" b="1" dirty="0" smtClean="0"/>
              <a:t>Администрирование </a:t>
            </a:r>
            <a:r>
              <a:rPr lang="ru-RU" sz="4000" dirty="0" smtClean="0"/>
              <a:t>– обеспечение штатной работы.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4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Явные задачи администрирования ИС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2752328"/>
            <a:ext cx="8640960" cy="391703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Установка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Восстановление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Обновление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Неявные задачи администрирования ИС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2752328"/>
            <a:ext cx="8640960" cy="391703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Закупка, разработка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Копирование, контроль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Хранение, защита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Структура курса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dirty="0" smtClean="0"/>
              <a:t>6 семестр</a:t>
            </a:r>
          </a:p>
          <a:p>
            <a:r>
              <a:rPr lang="ru-RU" sz="3600" dirty="0" smtClean="0"/>
              <a:t>18 лекций</a:t>
            </a:r>
          </a:p>
          <a:p>
            <a:r>
              <a:rPr lang="ru-RU" sz="3600" dirty="0" smtClean="0"/>
              <a:t>18 лаб. работ</a:t>
            </a:r>
          </a:p>
          <a:p>
            <a:r>
              <a:rPr lang="ru-RU" sz="3600" dirty="0" smtClean="0"/>
              <a:t>экзамен</a:t>
            </a:r>
            <a:endParaRPr lang="ru-RU" sz="36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dirty="0" smtClean="0"/>
              <a:t>7 семестр</a:t>
            </a:r>
          </a:p>
          <a:p>
            <a:r>
              <a:rPr lang="ru-RU" sz="3600" dirty="0" smtClean="0"/>
              <a:t>8 лекций</a:t>
            </a:r>
          </a:p>
          <a:p>
            <a:r>
              <a:rPr lang="ru-RU" sz="3600" dirty="0" smtClean="0"/>
              <a:t>9 лаб. работ</a:t>
            </a:r>
          </a:p>
          <a:p>
            <a:r>
              <a:rPr lang="ru-RU" sz="3600" dirty="0" smtClean="0"/>
              <a:t>курс. проект</a:t>
            </a:r>
          </a:p>
          <a:p>
            <a:r>
              <a:rPr lang="ru-RU" sz="3600" dirty="0" smtClean="0"/>
              <a:t>зачет</a:t>
            </a:r>
            <a:endParaRPr lang="ru-R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Классика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5040560"/>
          </a:xfrm>
        </p:spPr>
        <p:txBody>
          <a:bodyPr>
            <a:normAutofit fontScale="85000" lnSpcReduction="20000"/>
          </a:bodyPr>
          <a:lstStyle/>
          <a:p>
            <a:pPr marL="0" indent="538163">
              <a:buNone/>
            </a:pPr>
            <a:r>
              <a:rPr lang="ru-RU" sz="4000" dirty="0" err="1"/>
              <a:t>Программеры</a:t>
            </a:r>
            <a:r>
              <a:rPr lang="ru-RU" sz="4000" dirty="0"/>
              <a:t> ходят на обед сами. Они приносят много еды в офис и вкусно ей пахнут. Они едят ее прямо на </a:t>
            </a:r>
            <a:r>
              <a:rPr lang="ru-RU" sz="4000" dirty="0" err="1"/>
              <a:t>клаве</a:t>
            </a:r>
            <a:r>
              <a:rPr lang="ru-RU" sz="4000" dirty="0"/>
              <a:t>. Потому что мысль. </a:t>
            </a:r>
            <a:endParaRPr lang="ru-RU" sz="4000" dirty="0" smtClean="0"/>
          </a:p>
          <a:p>
            <a:pPr marL="0" indent="538163">
              <a:buNone/>
            </a:pPr>
            <a:r>
              <a:rPr lang="ru-RU" sz="4000" dirty="0" err="1" smtClean="0"/>
              <a:t>Админы</a:t>
            </a:r>
            <a:r>
              <a:rPr lang="ru-RU" sz="4000" dirty="0" smtClean="0"/>
              <a:t> </a:t>
            </a:r>
            <a:r>
              <a:rPr lang="ru-RU" sz="4000" dirty="0"/>
              <a:t>заказывают еду в офис. Потому что если они за ней пойдут, что-нибудь упадет. И придется бежать в офис с недоеденным гамбургером. </a:t>
            </a:r>
            <a:r>
              <a:rPr lang="ru-RU" sz="4000" dirty="0" smtClean="0"/>
              <a:t/>
            </a:r>
            <a:br>
              <a:rPr lang="ru-RU" sz="4000" dirty="0" smtClean="0"/>
            </a:b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Классика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5040560"/>
          </a:xfrm>
        </p:spPr>
        <p:txBody>
          <a:bodyPr>
            <a:normAutofit fontScale="92500" lnSpcReduction="20000"/>
          </a:bodyPr>
          <a:lstStyle/>
          <a:p>
            <a:pPr marL="0" indent="538163">
              <a:buNone/>
            </a:pPr>
            <a:r>
              <a:rPr lang="ru-RU" sz="3600" dirty="0" err="1"/>
              <a:t>Программеры</a:t>
            </a:r>
            <a:r>
              <a:rPr lang="ru-RU" sz="3600" dirty="0"/>
              <a:t> спят в выходной. Обычно это среда или понедельник. Потому что мысль. В понедельник мысли еще нет. А в среду идет переход от одной мысли к другой. </a:t>
            </a:r>
            <a:endParaRPr lang="ru-RU" sz="3600" dirty="0" smtClean="0"/>
          </a:p>
          <a:p>
            <a:pPr marL="0" indent="538163">
              <a:buNone/>
            </a:pPr>
            <a:r>
              <a:rPr lang="ru-RU" sz="3600" dirty="0" err="1" smtClean="0"/>
              <a:t>Админы</a:t>
            </a:r>
            <a:r>
              <a:rPr lang="ru-RU" sz="3600" dirty="0" smtClean="0"/>
              <a:t> </a:t>
            </a:r>
            <a:r>
              <a:rPr lang="ru-RU" sz="3600" dirty="0"/>
              <a:t>спят в гнезде. Из-за </a:t>
            </a:r>
            <a:r>
              <a:rPr lang="ru-RU" sz="3600" dirty="0" err="1"/>
              <a:t>отдельтного</a:t>
            </a:r>
            <a:r>
              <a:rPr lang="ru-RU" sz="3600" dirty="0"/>
              <a:t> замка в это время иногда раздается храп. </a:t>
            </a:r>
            <a:r>
              <a:rPr lang="ru-RU" sz="3600" dirty="0" err="1"/>
              <a:t>Админы</a:t>
            </a:r>
            <a:r>
              <a:rPr lang="ru-RU" sz="3600" dirty="0"/>
              <a:t> редко спят больше десяти минут. Потому что если проспать больше, что-нибудь упадет. 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5040560"/>
          </a:xfrm>
        </p:spPr>
        <p:txBody>
          <a:bodyPr>
            <a:normAutofit/>
          </a:bodyPr>
          <a:lstStyle/>
          <a:p>
            <a:pPr marL="0" indent="538163">
              <a:buNone/>
            </a:pPr>
            <a:endParaRPr lang="ru-RU" sz="4000" dirty="0"/>
          </a:p>
        </p:txBody>
      </p:sp>
      <p:pic>
        <p:nvPicPr>
          <p:cNvPr id="33794" name="Picture 2" descr="E:\Entertainment\картинки\!картинки-по-админке\rangers-intr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1500"/>
            <a:ext cx="914400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План лаб. </a:t>
            </a:r>
            <a:r>
              <a:rPr lang="ru-RU" dirty="0" smtClean="0"/>
              <a:t>работы №1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5040560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Установка двух</a:t>
            </a:r>
            <a:r>
              <a:rPr lang="en-US" sz="4000" dirty="0" smtClean="0"/>
              <a:t> </a:t>
            </a:r>
            <a:r>
              <a:rPr lang="be-BY" sz="4000" dirty="0" smtClean="0"/>
              <a:t>ОС</a:t>
            </a:r>
            <a:r>
              <a:rPr lang="ru-RU" sz="4000" dirty="0" smtClean="0"/>
              <a:t> </a:t>
            </a:r>
            <a:r>
              <a:rPr lang="en-US" sz="4000" dirty="0" smtClean="0"/>
              <a:t>Windows Server 2019 </a:t>
            </a:r>
            <a:r>
              <a:rPr lang="ru-RU" sz="4000" dirty="0" smtClean="0"/>
              <a:t>с различными форматами чисел и дат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Установка трех </a:t>
            </a:r>
            <a:r>
              <a:rPr lang="ru-RU" sz="4000" dirty="0" err="1" smtClean="0"/>
              <a:t>веб-приложений</a:t>
            </a:r>
            <a:r>
              <a:rPr lang="ru-RU" sz="4000" dirty="0" smtClean="0"/>
              <a:t> с файлового сервера \\</a:t>
            </a:r>
            <a:r>
              <a:rPr lang="en-US" sz="4000" dirty="0" smtClean="0"/>
              <a:t>A246K401\!admin</a:t>
            </a:r>
            <a:r>
              <a:rPr lang="ru-RU" sz="4000" dirty="0" smtClean="0"/>
              <a:t>\1</a:t>
            </a:r>
          </a:p>
          <a:p>
            <a:pPr marL="742950" indent="-742950">
              <a:buFont typeface="+mj-lt"/>
              <a:buAutoNum type="arabicPeriod"/>
            </a:pPr>
            <a:r>
              <a:rPr lang="ru-RU" sz="4000" dirty="0" smtClean="0"/>
              <a:t>Настройка </a:t>
            </a:r>
            <a:r>
              <a:rPr lang="ru-RU" sz="4000" dirty="0" err="1" smtClean="0"/>
              <a:t>веб-сервера</a:t>
            </a:r>
            <a:r>
              <a:rPr lang="ru-RU" sz="4000" dirty="0" smtClean="0"/>
              <a:t> </a:t>
            </a:r>
            <a:r>
              <a:rPr lang="en-US" sz="4000" dirty="0" smtClean="0"/>
              <a:t>IIS </a:t>
            </a:r>
            <a:r>
              <a:rPr lang="ru-RU" sz="4000" dirty="0" smtClean="0"/>
              <a:t>для обеспечения корректной работы приложений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5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Описание </a:t>
            </a:r>
            <a:r>
              <a:rPr lang="ru-RU" dirty="0" err="1" smtClean="0">
                <a:solidFill>
                  <a:schemeClr val="tx1"/>
                </a:solidFill>
              </a:rPr>
              <a:t>веб-приложений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1700808"/>
            <a:ext cx="4032448" cy="4824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HTTPserverOnPOCO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написан на </a:t>
            </a:r>
            <a:r>
              <a:rPr lang="en-US" sz="2400" dirty="0" smtClean="0"/>
              <a:t>C++</a:t>
            </a:r>
          </a:p>
          <a:p>
            <a:pPr algn="ctr"/>
            <a:endParaRPr lang="en-US" sz="2400" dirty="0" smtClean="0"/>
          </a:p>
          <a:p>
            <a:pPr algn="ctr"/>
            <a:r>
              <a:rPr lang="ru-RU" sz="2400" dirty="0" smtClean="0"/>
              <a:t>слушает порт 8000</a:t>
            </a:r>
          </a:p>
          <a:p>
            <a:pPr algn="ctr"/>
            <a:endParaRPr lang="ru-RU" sz="2400" dirty="0"/>
          </a:p>
          <a:p>
            <a:pPr algn="ctr"/>
            <a:r>
              <a:rPr lang="ru-RU" sz="2400" dirty="0" smtClean="0"/>
              <a:t>хранит сумму чисел с плавающей точкой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отвечает на 2 </a:t>
            </a:r>
            <a:r>
              <a:rPr lang="en-US" sz="2400" dirty="0" smtClean="0"/>
              <a:t>URL</a:t>
            </a:r>
            <a:r>
              <a:rPr lang="ru-RU" sz="2400" dirty="0" smtClean="0"/>
              <a:t>:</a:t>
            </a:r>
          </a:p>
          <a:p>
            <a:pPr algn="ctr"/>
            <a:r>
              <a:rPr lang="ru-RU" sz="2400" dirty="0" smtClean="0"/>
              <a:t>/ - просмотр</a:t>
            </a:r>
            <a:br>
              <a:rPr lang="ru-RU" sz="2400" dirty="0" smtClean="0"/>
            </a:br>
            <a:r>
              <a:rPr lang="en-US" sz="2400" dirty="0" smtClean="0"/>
              <a:t>/add</a:t>
            </a:r>
            <a:r>
              <a:rPr lang="ru-RU" sz="2400" dirty="0" smtClean="0"/>
              <a:t> - добавление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72000" y="1700808"/>
            <a:ext cx="4464496" cy="4824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Web(JS)Tester1</a:t>
            </a:r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создан как проект на </a:t>
            </a:r>
            <a:r>
              <a:rPr lang="en-US" sz="2400" dirty="0" smtClean="0"/>
              <a:t>C#, </a:t>
            </a:r>
            <a:r>
              <a:rPr lang="ru-RU" sz="2400" dirty="0" smtClean="0"/>
              <a:t>шаблон </a:t>
            </a:r>
            <a:r>
              <a:rPr lang="en-US" sz="2400" dirty="0" smtClean="0"/>
              <a:t>ASP.NET MVC</a:t>
            </a:r>
            <a:r>
              <a:rPr lang="ru-RU" sz="2400" dirty="0" smtClean="0"/>
              <a:t>, но реальные действия кнопок написаны на </a:t>
            </a:r>
            <a:r>
              <a:rPr lang="en-US" sz="2400" dirty="0" smtClean="0"/>
              <a:t>JS</a:t>
            </a:r>
          </a:p>
          <a:p>
            <a:pPr algn="ctr"/>
            <a:endParaRPr lang="en-US" sz="2400" dirty="0" smtClean="0"/>
          </a:p>
          <a:p>
            <a:pPr algn="ctr"/>
            <a:r>
              <a:rPr lang="ru-RU" sz="2400" dirty="0" smtClean="0"/>
              <a:t>обращается к </a:t>
            </a:r>
            <a:r>
              <a:rPr lang="en-US" sz="2400" dirty="0" smtClean="0"/>
              <a:t>URL-</a:t>
            </a:r>
            <a:r>
              <a:rPr lang="ru-RU" sz="2400" dirty="0" err="1" smtClean="0"/>
              <a:t>ам</a:t>
            </a:r>
            <a:r>
              <a:rPr lang="ru-RU" sz="2400" dirty="0" smtClean="0"/>
              <a:t> </a:t>
            </a:r>
            <a:r>
              <a:rPr lang="en-US" sz="2400" dirty="0" err="1" smtClean="0"/>
              <a:t>HTTPserverOnPOCO</a:t>
            </a:r>
            <a:endParaRPr lang="ru-RU" sz="2400" dirty="0" smtClean="0"/>
          </a:p>
          <a:p>
            <a:pPr algn="ctr"/>
            <a:endParaRPr lang="ru-RU" sz="2400" dirty="0"/>
          </a:p>
          <a:p>
            <a:pPr algn="ctr"/>
            <a:r>
              <a:rPr lang="ru-RU" sz="2400" dirty="0" smtClean="0"/>
              <a:t>ответ</a:t>
            </a:r>
            <a:r>
              <a:rPr lang="ru-RU" sz="2400" dirty="0"/>
              <a:t>ы</a:t>
            </a:r>
            <a:r>
              <a:rPr lang="ru-RU" sz="2400" dirty="0" smtClean="0"/>
              <a:t> выводит в </a:t>
            </a:r>
            <a:r>
              <a:rPr lang="en-US" sz="2400" dirty="0" smtClean="0"/>
              <a:t>&lt;</a:t>
            </a:r>
            <a:r>
              <a:rPr lang="en-US" sz="2400" dirty="0" err="1" smtClean="0"/>
              <a:t>iframe</a:t>
            </a:r>
            <a:r>
              <a:rPr lang="en-US" sz="2400" dirty="0" smtClean="0"/>
              <a:t>&gt;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Описание </a:t>
            </a:r>
            <a:r>
              <a:rPr lang="ru-RU" dirty="0" err="1" smtClean="0">
                <a:solidFill>
                  <a:schemeClr val="tx1"/>
                </a:solidFill>
              </a:rPr>
              <a:t>веб-приложений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1700808"/>
            <a:ext cx="4032448" cy="4824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HTTPserverOnPOCO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написан на </a:t>
            </a:r>
            <a:r>
              <a:rPr lang="en-US" sz="2400" dirty="0" smtClean="0"/>
              <a:t>C++</a:t>
            </a:r>
          </a:p>
          <a:p>
            <a:pPr algn="ctr"/>
            <a:endParaRPr lang="en-US" sz="2400" dirty="0" smtClean="0"/>
          </a:p>
          <a:p>
            <a:pPr algn="ctr"/>
            <a:r>
              <a:rPr lang="ru-RU" sz="2400" dirty="0" smtClean="0"/>
              <a:t>слушает порт 8000</a:t>
            </a:r>
          </a:p>
          <a:p>
            <a:pPr algn="ctr"/>
            <a:endParaRPr lang="ru-RU" sz="2400" dirty="0"/>
          </a:p>
          <a:p>
            <a:pPr algn="ctr"/>
            <a:r>
              <a:rPr lang="ru-RU" sz="2400" dirty="0" smtClean="0"/>
              <a:t>хранит сумму чисел с плавающей точкой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отвечает на 2 </a:t>
            </a:r>
            <a:r>
              <a:rPr lang="en-US" sz="2400" dirty="0" smtClean="0"/>
              <a:t>URL</a:t>
            </a:r>
            <a:r>
              <a:rPr lang="ru-RU" sz="2400" dirty="0" smtClean="0"/>
              <a:t>:</a:t>
            </a:r>
          </a:p>
          <a:p>
            <a:pPr algn="ctr"/>
            <a:r>
              <a:rPr lang="ru-RU" sz="2400" dirty="0" smtClean="0"/>
              <a:t>/ - просмотр</a:t>
            </a:r>
            <a:br>
              <a:rPr lang="ru-RU" sz="2400" dirty="0" smtClean="0"/>
            </a:br>
            <a:r>
              <a:rPr lang="en-US" sz="2400" dirty="0" smtClean="0"/>
              <a:t>/add</a:t>
            </a:r>
            <a:r>
              <a:rPr lang="ru-RU" sz="2400" dirty="0" smtClean="0"/>
              <a:t> - добавление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72000" y="1700808"/>
            <a:ext cx="4464496" cy="4824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Web(</a:t>
            </a:r>
            <a:r>
              <a:rPr lang="ru-RU" sz="2400" dirty="0" smtClean="0"/>
              <a:t>С</a:t>
            </a:r>
            <a:r>
              <a:rPr lang="en-US" sz="2400" dirty="0" smtClean="0"/>
              <a:t>S)Tester</a:t>
            </a:r>
            <a:r>
              <a:rPr lang="ru-RU" sz="2400" dirty="0" smtClean="0"/>
              <a:t>2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ru-RU" sz="2400" dirty="0" smtClean="0"/>
              <a:t>создан как проект на </a:t>
            </a:r>
            <a:r>
              <a:rPr lang="en-US" sz="2400" dirty="0" smtClean="0"/>
              <a:t>C#, </a:t>
            </a:r>
            <a:r>
              <a:rPr lang="ru-RU" sz="2400" dirty="0" smtClean="0"/>
              <a:t>шаблон </a:t>
            </a:r>
            <a:r>
              <a:rPr lang="en-US" sz="2400" dirty="0" smtClean="0"/>
              <a:t>ASP.NET MVC</a:t>
            </a:r>
          </a:p>
          <a:p>
            <a:pPr algn="ctr"/>
            <a:endParaRPr lang="en-US" sz="2400" dirty="0" smtClean="0"/>
          </a:p>
          <a:p>
            <a:pPr algn="ctr"/>
            <a:r>
              <a:rPr lang="ru-RU" sz="2400" dirty="0" smtClean="0"/>
              <a:t>обращается к </a:t>
            </a:r>
            <a:r>
              <a:rPr lang="en-US" sz="2400" dirty="0" smtClean="0"/>
              <a:t>URL-</a:t>
            </a:r>
            <a:r>
              <a:rPr lang="ru-RU" sz="2400" dirty="0" err="1" smtClean="0"/>
              <a:t>ам</a:t>
            </a:r>
            <a:r>
              <a:rPr lang="ru-RU" sz="2400" dirty="0" smtClean="0"/>
              <a:t> </a:t>
            </a:r>
            <a:r>
              <a:rPr lang="en-US" sz="2400" dirty="0" err="1" smtClean="0"/>
              <a:t>HTTPserverOnPOCO</a:t>
            </a:r>
            <a:r>
              <a:rPr lang="en-US" sz="2400" dirty="0" smtClean="0"/>
              <a:t> </a:t>
            </a:r>
            <a:r>
              <a:rPr lang="ru-RU" sz="2400" dirty="0" smtClean="0"/>
              <a:t>с помощью класса </a:t>
            </a:r>
            <a:r>
              <a:rPr lang="en-US" sz="2400" dirty="0" err="1" smtClean="0"/>
              <a:t>WebClient</a:t>
            </a:r>
            <a:endParaRPr lang="ru-RU" sz="2400" dirty="0" smtClean="0"/>
          </a:p>
          <a:p>
            <a:pPr algn="ctr"/>
            <a:endParaRPr lang="ru-RU" sz="2400" dirty="0"/>
          </a:p>
          <a:p>
            <a:pPr algn="ctr"/>
            <a:r>
              <a:rPr lang="ru-RU" sz="2400" dirty="0" smtClean="0"/>
              <a:t>ответ</a:t>
            </a:r>
            <a:r>
              <a:rPr lang="ru-RU" sz="2400" dirty="0"/>
              <a:t>ы</a:t>
            </a:r>
            <a:r>
              <a:rPr lang="ru-RU" sz="2400" dirty="0" smtClean="0"/>
              <a:t> выводит в </a:t>
            </a:r>
            <a:r>
              <a:rPr lang="en-US" sz="2400" dirty="0" smtClean="0"/>
              <a:t>&lt;div&gt;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Entertainment\картинки\!картинки-по-админке\1-выбор-языка-ru-us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106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E:\Entertainment\картинки\!картинки-по-админке\3-выбор-языка-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7918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Entertainment\картинки\!картинки-по-админке\2-выбор-варианта-установки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9003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Entertainment\картинки\!картинки-по-админке\4-I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529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Понятие системы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Система – это </a:t>
            </a:r>
            <a:r>
              <a:rPr lang="ru-RU" dirty="0" smtClean="0">
                <a:solidFill>
                  <a:srgbClr val="FF0000"/>
                </a:solidFill>
              </a:rPr>
              <a:t>совокупность элементов</a:t>
            </a:r>
            <a:r>
              <a:rPr lang="ru-RU" dirty="0" smtClean="0"/>
              <a:t>, </a:t>
            </a:r>
            <a:r>
              <a:rPr lang="ru-RU" dirty="0"/>
              <a:t>находящихся в </a:t>
            </a:r>
            <a:r>
              <a:rPr lang="ru-RU" dirty="0">
                <a:solidFill>
                  <a:srgbClr val="00B050"/>
                </a:solidFill>
              </a:rPr>
              <a:t>отношениях и связях </a:t>
            </a:r>
            <a:r>
              <a:rPr lang="ru-RU" dirty="0"/>
              <a:t>друг с другом, которая образует определённую </a:t>
            </a:r>
            <a:r>
              <a:rPr lang="ru-RU" dirty="0">
                <a:solidFill>
                  <a:srgbClr val="0070C0"/>
                </a:solidFill>
              </a:rPr>
              <a:t>целостность</a:t>
            </a:r>
            <a:r>
              <a:rPr lang="ru-RU" dirty="0" smtClean="0"/>
              <a:t>.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r>
              <a:rPr lang="ru-RU" dirty="0" smtClean="0"/>
              <a:t>Система – все, что угодно</a:t>
            </a:r>
          </a:p>
          <a:p>
            <a:pPr>
              <a:buNone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1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Entertainment\картинки\!картинки-по-админке\6-ASP-NE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5396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Entertainment\картинки\!картинки-по-админке\7-ASP-NET-for-I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5281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Entertainment\картинки\!картинки-по-админке\8-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35596" cy="5661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Entertainment\картинки\!картинки-по-админке\9-extra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1669" y="0"/>
            <a:ext cx="7480662" cy="6453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Entertainment\картинки\!картинки-по-админке\10-err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12776"/>
            <a:ext cx="9198583" cy="36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Entertainment\картинки\!картинки-по-админке\11-error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28800"/>
            <a:ext cx="9144000" cy="35403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Entertainment\картинки\!картинки-по-админке\12-0-VC-Redist-Hybri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9144000" cy="37417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Entertainment\картинки\!картинки-по-админке\13-JStester-web-ap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0648"/>
            <a:ext cx="9144000" cy="5945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Entertainment\картинки\!картинки-по-админке\14-CStester-web-ap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3906"/>
            <a:ext cx="9144000" cy="58793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Entertainment\картинки\!картинки-по-админке\15-EN-go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59268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Понятие целостности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ru-RU" sz="4000" dirty="0" smtClean="0"/>
              <a:t>Целостность = </a:t>
            </a:r>
          </a:p>
          <a:p>
            <a:pPr>
              <a:buNone/>
            </a:pPr>
            <a:r>
              <a:rPr lang="ru-RU" sz="4000" dirty="0" smtClean="0"/>
              <a:t>= Самодостаточность =</a:t>
            </a:r>
          </a:p>
          <a:p>
            <a:pPr>
              <a:buNone/>
            </a:pPr>
            <a:r>
              <a:rPr lang="ru-RU" sz="4000" dirty="0" smtClean="0"/>
              <a:t>= </a:t>
            </a:r>
            <a:r>
              <a:rPr lang="ru-RU" sz="4000" dirty="0" err="1" smtClean="0"/>
              <a:t>Самодовление</a:t>
            </a:r>
            <a:r>
              <a:rPr lang="ru-RU" sz="4000" dirty="0" smtClean="0"/>
              <a:t> – наличие самостоятельного значения (</a:t>
            </a:r>
            <a:r>
              <a:rPr lang="ru-RU" sz="4000" i="1" dirty="0" smtClean="0"/>
              <a:t>и названия-понятия, и назначения-полезности</a:t>
            </a:r>
            <a:r>
              <a:rPr lang="ru-RU" sz="4000" dirty="0" smtClean="0"/>
              <a:t>).</a:t>
            </a:r>
            <a:r>
              <a:rPr lang="ru-RU" sz="4000" dirty="0"/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Entertainment\картинки\!картинки-по-админке\16-EN-CS-go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5949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Entertainment\картинки\!картинки-по-админке\17-RU-JS-go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6297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Entertainment\картинки\!картинки-по-админке\18-RU-CS-bad-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56413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E:\Entertainment\картинки\!картинки-по-админке\20-RU-CS-bad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50220" cy="55892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Entertainment\картинки\!картинки-по-админке\19-RU-CS-cod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6772"/>
            <a:ext cx="9169286" cy="4104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Rectangle 5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36" name="Rectangle 88"/>
          <p:cNvSpPr>
            <a:spLocks noChangeArrowheads="1"/>
          </p:cNvSpPr>
          <p:nvPr/>
        </p:nvSpPr>
        <p:spPr bwMode="auto">
          <a:xfrm>
            <a:off x="0" y="707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137" name="Picture 8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" y="0"/>
            <a:ext cx="917257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Entertainment\картинки\!картинки-по-админке\19-RU-CS-bad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6297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Entertainment\картинки\!картинки-по-админке\21-RU-CS-correction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5809"/>
            <a:ext cx="9144000" cy="54494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Entertainment\картинки\!картинки-по-админке\22-RU-CS-correc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3628" y="0"/>
            <a:ext cx="6696744" cy="68723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Entertainment\картинки\!картинки-по-админке\23-RU-CS-correction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0389" y="1"/>
            <a:ext cx="630322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Понятие значения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sz="4000" dirty="0" smtClean="0"/>
              <a:t>Значение (англ. </a:t>
            </a:r>
            <a:r>
              <a:rPr lang="ru-RU" sz="4000" dirty="0" err="1" smtClean="0"/>
              <a:t>meaning</a:t>
            </a:r>
            <a:r>
              <a:rPr lang="ru-RU" sz="4000" dirty="0" smtClean="0"/>
              <a:t>) – обобщенная форма отражения </a:t>
            </a:r>
            <a:r>
              <a:rPr lang="ru-RU" sz="4000" dirty="0" smtClean="0">
                <a:solidFill>
                  <a:srgbClr val="FF0000"/>
                </a:solidFill>
              </a:rPr>
              <a:t>субъектом</a:t>
            </a:r>
            <a:r>
              <a:rPr lang="ru-RU" sz="4000" dirty="0" smtClean="0"/>
              <a:t> общественно-исторического опыта, приобретенного в процессе совместной деятельности и общения, существующего в виде понятий.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Entertainment\картинки\!картинки-по-админке\24-RU-CS-true-correction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7795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:\Entertainment\картинки\!картинки-по-админке\25-RU-CS-defaul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7737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:\Entertainment\картинки\!картинки-по-админке\26-RU-CS-correc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7706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E:\Entertainment\картинки\!картинки-по-админке\27-RU-CS-go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0200"/>
            <a:ext cx="9144000" cy="51970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Понятие информационной системы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960240"/>
            <a:ext cx="8229600" cy="341297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sz="4000" b="1" dirty="0" smtClean="0"/>
              <a:t>Информационная система (ИС) </a:t>
            </a:r>
            <a:r>
              <a:rPr lang="ru-RU" sz="4000" dirty="0" smtClean="0"/>
              <a:t>– система</a:t>
            </a:r>
            <a:r>
              <a:rPr lang="ru-RU" sz="4000" dirty="0"/>
              <a:t>, организующая </a:t>
            </a:r>
            <a:r>
              <a:rPr lang="ru-RU" sz="4000" dirty="0">
                <a:solidFill>
                  <a:srgbClr val="FF0000"/>
                </a:solidFill>
              </a:rPr>
              <a:t>обработку информации </a:t>
            </a:r>
            <a:r>
              <a:rPr lang="ru-RU" sz="4000" dirty="0"/>
              <a:t>о предметной области и </a:t>
            </a:r>
            <a:r>
              <a:rPr lang="ru-RU" sz="4000" dirty="0">
                <a:solidFill>
                  <a:srgbClr val="00B050"/>
                </a:solidFill>
              </a:rPr>
              <a:t>ее хранение</a:t>
            </a:r>
            <a:r>
              <a:rPr lang="ru-RU" sz="4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Структура информационных систем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669979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Аппаратные устройства</a:t>
            </a:r>
          </a:p>
          <a:p>
            <a:endParaRPr lang="ru-RU" sz="4000" dirty="0" smtClean="0"/>
          </a:p>
          <a:p>
            <a:r>
              <a:rPr lang="ru-RU" sz="4000" dirty="0" smtClean="0"/>
              <a:t>Программное обеспечение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651557" y="62116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smtClean="0">
                <a:solidFill>
                  <a:srgbClr val="FF0000"/>
                </a:solidFill>
              </a:rPr>
              <a:t>2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Структура информационных систем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1331640" y="1927373"/>
            <a:ext cx="7355160" cy="46699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4000" i="1" dirty="0" smtClean="0"/>
              <a:t>«Мудрейший, как Вы уже знаете, буря в </a:t>
            </a:r>
            <a:r>
              <a:rPr lang="ru-RU" sz="4000" i="1" dirty="0" err="1" smtClean="0"/>
              <a:t>Варпе</a:t>
            </a:r>
            <a:r>
              <a:rPr lang="ru-RU" sz="4000" i="1" dirty="0" smtClean="0"/>
              <a:t> превратила наше обычное навигационное оборудование в </a:t>
            </a:r>
            <a:r>
              <a:rPr lang="ru-RU" sz="4000" i="1" dirty="0" smtClean="0">
                <a:solidFill>
                  <a:srgbClr val="FF0000"/>
                </a:solidFill>
              </a:rPr>
              <a:t>бесполезный</a:t>
            </a:r>
            <a:r>
              <a:rPr lang="ru-RU" sz="4000" i="1" dirty="0" smtClean="0"/>
              <a:t> набор деталей...»</a:t>
            </a:r>
          </a:p>
          <a:p>
            <a:pPr algn="r">
              <a:buNone/>
            </a:pPr>
            <a:r>
              <a:rPr lang="ru-RU" sz="4000" i="1" dirty="0" smtClean="0"/>
              <a:t>Командир </a:t>
            </a:r>
            <a:r>
              <a:rPr lang="ru-RU" sz="4000" i="1" dirty="0" err="1" smtClean="0"/>
              <a:t>Тау</a:t>
            </a:r>
            <a:r>
              <a:rPr lang="ru-RU" sz="4000" i="1" dirty="0" smtClean="0"/>
              <a:t> Ор</a:t>
            </a:r>
            <a:r>
              <a:rPr lang="en-US" sz="4000" i="1" dirty="0" smtClean="0"/>
              <a:t>’</a:t>
            </a:r>
            <a:r>
              <a:rPr lang="ru-RU" sz="4000" i="1" dirty="0" err="1" smtClean="0"/>
              <a:t>ес</a:t>
            </a:r>
            <a:r>
              <a:rPr lang="en-US" sz="4000" i="1" dirty="0" smtClean="0"/>
              <a:t>’</a:t>
            </a:r>
            <a:r>
              <a:rPr lang="ru-RU" sz="4000" i="1" dirty="0" err="1" smtClean="0"/>
              <a:t>ка</a:t>
            </a:r>
            <a:endParaRPr lang="ru-RU" sz="40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88840"/>
            <a:ext cx="130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Entertainment\картинки\!картинки-по-админке\аппаратная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0"/>
            <a:ext cx="6768752" cy="6768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9670</TotalTime>
  <Words>573</Words>
  <Application>Microsoft Office PowerPoint</Application>
  <PresentationFormat>Экран (4:3)</PresentationFormat>
  <Paragraphs>168</Paragraphs>
  <Slides>53</Slides>
  <Notes>53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7" baseType="lpstr">
      <vt:lpstr>Arial</vt:lpstr>
      <vt:lpstr>Arial Black</vt:lpstr>
      <vt:lpstr>Calibri</vt:lpstr>
      <vt:lpstr>Тема Office</vt:lpstr>
      <vt:lpstr>Администрирование информационных систем и веб-порталов</vt:lpstr>
      <vt:lpstr>Структура курса</vt:lpstr>
      <vt:lpstr>Понятие системы</vt:lpstr>
      <vt:lpstr>Понятие целостности</vt:lpstr>
      <vt:lpstr>Понятие значения</vt:lpstr>
      <vt:lpstr>Понятие информационной системы</vt:lpstr>
      <vt:lpstr>Структура информационных систем</vt:lpstr>
      <vt:lpstr>Структура информационных систем</vt:lpstr>
      <vt:lpstr>Презентация PowerPoint</vt:lpstr>
      <vt:lpstr>Презентация PowerPoint</vt:lpstr>
      <vt:lpstr>Презентация PowerPoint</vt:lpstr>
      <vt:lpstr>Презентация PowerPoint</vt:lpstr>
      <vt:lpstr>Понятия сети интернет и всемирной паутины (веб)</vt:lpstr>
      <vt:lpstr>Презентация PowerPoint</vt:lpstr>
      <vt:lpstr>Понятие веб-портала</vt:lpstr>
      <vt:lpstr>Понятие веб-страницы</vt:lpstr>
      <vt:lpstr>Понятие и цель администрирования</vt:lpstr>
      <vt:lpstr>Явные задачи администрирования ИС</vt:lpstr>
      <vt:lpstr>Неявные задачи администрирования ИС</vt:lpstr>
      <vt:lpstr>Классика</vt:lpstr>
      <vt:lpstr>Классика</vt:lpstr>
      <vt:lpstr>Презентация PowerPoint</vt:lpstr>
      <vt:lpstr>План лаб. работы №1</vt:lpstr>
      <vt:lpstr>Описание веб-приложений</vt:lpstr>
      <vt:lpstr>Описание веб-приложений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RePack by SPecialiST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Администрирование информационных систем и веб-порталов</dc:title>
  <dc:creator>Главный</dc:creator>
  <cp:lastModifiedBy>514v4</cp:lastModifiedBy>
  <cp:revision>139</cp:revision>
  <dcterms:created xsi:type="dcterms:W3CDTF">2020-01-25T13:23:48Z</dcterms:created>
  <dcterms:modified xsi:type="dcterms:W3CDTF">2023-01-06T13:20:13Z</dcterms:modified>
</cp:coreProperties>
</file>